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79" r:id="rId6"/>
    <p:sldId id="260" r:id="rId7"/>
    <p:sldId id="261" r:id="rId8"/>
    <p:sldId id="262" r:id="rId9"/>
    <p:sldId id="263" r:id="rId10"/>
    <p:sldId id="278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embeddedFontLst>
    <p:embeddedFont>
      <p:font typeface="Cambria Math" panose="02040503050406030204" pitchFamily="18" charset="0"/>
      <p:regular r:id="rId27"/>
    </p:embeddedFont>
    <p:embeddedFont>
      <p:font typeface="B Nazanin" panose="00000400000000000000" pitchFamily="2" charset="-78"/>
      <p:regular r:id="rId28"/>
      <p:bold r:id="rId29"/>
    </p:embeddedFont>
    <p:embeddedFont>
      <p:font typeface="Calibri" panose="020F0502020204030204" pitchFamily="34" charset="0"/>
      <p:regular r:id="rId30"/>
      <p:bold r:id="rId31"/>
    </p:embeddedFont>
  </p:embeddedFont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92BC"/>
    <a:srgbClr val="7C6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973" autoAdjust="0"/>
    <p:restoredTop sz="94660"/>
  </p:normalViewPr>
  <p:slideViewPr>
    <p:cSldViewPr>
      <p:cViewPr varScale="1">
        <p:scale>
          <a:sx n="80" d="100"/>
          <a:sy n="80" d="100"/>
        </p:scale>
        <p:origin x="86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23373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8816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32908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63195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55643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36945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72458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69457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18923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21/10/1441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slide" Target="slide4.xml"/><Relationship Id="rId7" Type="http://schemas.openxmlformats.org/officeDocument/2006/relationships/image" Target="../media/image20.e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image" Target="../media/image24.emf"/><Relationship Id="rId5" Type="http://schemas.openxmlformats.org/officeDocument/2006/relationships/slide" Target="slide7.xml"/><Relationship Id="rId10" Type="http://schemas.openxmlformats.org/officeDocument/2006/relationships/image" Target="../media/image23.emf"/><Relationship Id="rId4" Type="http://schemas.openxmlformats.org/officeDocument/2006/relationships/slide" Target="slide6.xml"/><Relationship Id="rId9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31.emf"/><Relationship Id="rId3" Type="http://schemas.openxmlformats.org/officeDocument/2006/relationships/image" Target="../media/image26.png"/><Relationship Id="rId7" Type="http://schemas.openxmlformats.org/officeDocument/2006/relationships/image" Target="../media/image30.emf"/><Relationship Id="rId12" Type="http://schemas.openxmlformats.org/officeDocument/2006/relationships/slide" Target="slide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11" Type="http://schemas.openxmlformats.org/officeDocument/2006/relationships/slide" Target="slide7.xml"/><Relationship Id="rId5" Type="http://schemas.openxmlformats.org/officeDocument/2006/relationships/image" Target="../media/image28.emf"/><Relationship Id="rId10" Type="http://schemas.openxmlformats.org/officeDocument/2006/relationships/slide" Target="slide6.xml"/><Relationship Id="rId4" Type="http://schemas.openxmlformats.org/officeDocument/2006/relationships/image" Target="../media/image27.emf"/><Relationship Id="rId9" Type="http://schemas.openxmlformats.org/officeDocument/2006/relationships/slide" Target="slide4.xml"/><Relationship Id="rId14" Type="http://schemas.openxmlformats.org/officeDocument/2006/relationships/image" Target="../media/image32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4.emf"/><Relationship Id="rId7" Type="http://schemas.openxmlformats.org/officeDocument/2006/relationships/slide" Target="slide7.xml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8.xml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7.emf"/><Relationship Id="rId7" Type="http://schemas.openxmlformats.org/officeDocument/2006/relationships/slide" Target="slide7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9.png"/><Relationship Id="rId7" Type="http://schemas.openxmlformats.org/officeDocument/2006/relationships/slide" Target="slide7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slide" Target="slide8.xml"/><Relationship Id="rId12" Type="http://schemas.openxmlformats.org/officeDocument/2006/relationships/slide" Target="slide7.xml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11" Type="http://schemas.openxmlformats.org/officeDocument/2006/relationships/slide" Target="slide6.xml"/><Relationship Id="rId10" Type="http://schemas.openxmlformats.org/officeDocument/2006/relationships/slide" Target="slide4.xml"/><Relationship Id="rId9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slide" Target="slide2.xml"/><Relationship Id="rId7" Type="http://schemas.openxmlformats.org/officeDocument/2006/relationships/slide" Target="slide8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8.xml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slide" Target="slide4.xml"/><Relationship Id="rId3" Type="http://schemas.openxmlformats.org/officeDocument/2006/relationships/image" Target="../media/image44.png"/><Relationship Id="rId12" Type="http://schemas.openxmlformats.org/officeDocument/2006/relationships/slide" Target="slide2.xml"/><Relationship Id="rId2" Type="http://schemas.openxmlformats.org/officeDocument/2006/relationships/image" Target="../media/image43.emf"/><Relationship Id="rId16" Type="http://schemas.openxmlformats.org/officeDocument/2006/relationships/slide" Target="slide8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0.png"/><Relationship Id="rId5" Type="http://schemas.openxmlformats.org/officeDocument/2006/relationships/image" Target="../media/image46.png"/><Relationship Id="rId15" Type="http://schemas.openxmlformats.org/officeDocument/2006/relationships/slide" Target="slide7.xml"/><Relationship Id="rId4" Type="http://schemas.openxmlformats.org/officeDocument/2006/relationships/image" Target="../media/image45.emf"/><Relationship Id="rId1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48.emf"/><Relationship Id="rId7" Type="http://schemas.openxmlformats.org/officeDocument/2006/relationships/slide" Target="slide6.xm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49.emf"/><Relationship Id="rId9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51.emf"/><Relationship Id="rId7" Type="http://schemas.openxmlformats.org/officeDocument/2006/relationships/slide" Target="slide7.xml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53.png"/><Relationship Id="rId7" Type="http://schemas.openxmlformats.org/officeDocument/2006/relationships/slide" Target="slide7.xml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3.png"/><Relationship Id="rId7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4.jpeg"/><Relationship Id="rId9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" Target="slide4.xml"/><Relationship Id="rId7" Type="http://schemas.openxmlformats.org/officeDocument/2006/relationships/image" Target="../media/image5.e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slide" Target="slide2.xml"/><Relationship Id="rId3" Type="http://schemas.openxmlformats.org/officeDocument/2006/relationships/image" Target="../media/image7.png"/><Relationship Id="rId12" Type="http://schemas.openxmlformats.org/officeDocument/2006/relationships/image" Target="../media/image10.png"/><Relationship Id="rId17" Type="http://schemas.openxmlformats.org/officeDocument/2006/relationships/slide" Target="slide8.xml"/><Relationship Id="rId2" Type="http://schemas.openxmlformats.org/officeDocument/2006/relationships/notesSlide" Target="../notesSlides/notesSlide5.xml"/><Relationship Id="rId16" Type="http://schemas.openxmlformats.org/officeDocument/2006/relationships/slide" Target="slide7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9.png"/><Relationship Id="rId15" Type="http://schemas.openxmlformats.org/officeDocument/2006/relationships/slide" Target="slide6.xml"/><Relationship Id="rId10" Type="http://schemas.openxmlformats.org/officeDocument/2006/relationships/image" Target="../media/image80.png"/><Relationship Id="rId9" Type="http://schemas.openxmlformats.org/officeDocument/2006/relationships/image" Target="../media/image70.png"/><Relationship Id="rId1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slide" Target="slide8.xml"/><Relationship Id="rId3" Type="http://schemas.openxmlformats.org/officeDocument/2006/relationships/image" Target="../media/image11.png"/><Relationship Id="rId12" Type="http://schemas.openxmlformats.org/officeDocument/2006/relationships/image" Target="../media/image15.png"/><Relationship Id="rId17" Type="http://schemas.openxmlformats.org/officeDocument/2006/relationships/slide" Target="slide7.xml"/><Relationship Id="rId2" Type="http://schemas.openxmlformats.org/officeDocument/2006/relationships/notesSlide" Target="../notesSlides/notesSlide6.xml"/><Relationship Id="rId16" Type="http://schemas.openxmlformats.org/officeDocument/2006/relationships/slide" Target="slide6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14.png"/><Relationship Id="rId15" Type="http://schemas.openxmlformats.org/officeDocument/2006/relationships/slide" Target="slide4.xml"/><Relationship Id="rId10" Type="http://schemas.openxmlformats.org/officeDocument/2006/relationships/image" Target="../media/image13.png"/><Relationship Id="rId9" Type="http://schemas.openxmlformats.org/officeDocument/2006/relationships/image" Target="../media/image12.png"/><Relationship Id="rId1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13" Type="http://schemas.openxmlformats.org/officeDocument/2006/relationships/image" Target="../media/image18.emf"/><Relationship Id="rId18" Type="http://schemas.openxmlformats.org/officeDocument/2006/relationships/slide" Target="slide7.xml"/><Relationship Id="rId12" Type="http://schemas.openxmlformats.org/officeDocument/2006/relationships/image" Target="../media/image19.png"/><Relationship Id="rId17" Type="http://schemas.openxmlformats.org/officeDocument/2006/relationships/slide" Target="slide6.xml"/><Relationship Id="rId2" Type="http://schemas.openxmlformats.org/officeDocument/2006/relationships/notesSlide" Target="../notesSlides/notesSlide7.xml"/><Relationship Id="rId16" Type="http://schemas.openxmlformats.org/officeDocument/2006/relationships/slide" Target="slide4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17.png"/><Relationship Id="rId15" Type="http://schemas.openxmlformats.org/officeDocument/2006/relationships/slide" Target="slide2.xml"/><Relationship Id="rId10" Type="http://schemas.openxmlformats.org/officeDocument/2006/relationships/image" Target="../media/image8.emf"/><Relationship Id="rId19" Type="http://schemas.openxmlformats.org/officeDocument/2006/relationships/slide" Target="slide8.xml"/><Relationship Id="rId9" Type="http://schemas.openxmlformats.org/officeDocument/2006/relationships/image" Target="../media/image150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slide" Target="slide4.xml"/><Relationship Id="rId3" Type="http://schemas.openxmlformats.org/officeDocument/2006/relationships/image" Target="../media/image19.emf"/><Relationship Id="rId12" Type="http://schemas.openxmlformats.org/officeDocument/2006/relationships/slide" Target="slide2.xml"/><Relationship Id="rId2" Type="http://schemas.openxmlformats.org/officeDocument/2006/relationships/notesSlide" Target="../notesSlides/notesSlide8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25.png"/><Relationship Id="rId15" Type="http://schemas.openxmlformats.org/officeDocument/2006/relationships/slide" Target="slide7.xml"/><Relationship Id="rId10" Type="http://schemas.openxmlformats.org/officeDocument/2006/relationships/image" Target="../media/image24.png"/><Relationship Id="rId9" Type="http://schemas.openxmlformats.org/officeDocument/2006/relationships/image" Target="../media/image23.png"/><Relationship Id="rId1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Line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38750" y="677348"/>
            <a:ext cx="9525" cy="309562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619672" y="2996952"/>
            <a:ext cx="5256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cs typeface="B Nazanin" panose="00000400000000000000" pitchFamily="2" charset="-78"/>
              </a:rPr>
              <a:t>کاربرد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3600" b="1" dirty="0">
                <a:cs typeface="B Nazanin" panose="00000400000000000000" pitchFamily="2" charset="-78"/>
              </a:rPr>
              <a:t> </a:t>
            </a:r>
            <a:r>
              <a:rPr lang="fa-IR" sz="3600" b="1" dirty="0" smtClean="0">
                <a:cs typeface="B Nazanin" panose="00000400000000000000" pitchFamily="2" charset="-78"/>
              </a:rPr>
              <a:t>در پایداری گذرا</a:t>
            </a:r>
            <a:endParaRPr lang="en-US" sz="3600" b="1" dirty="0">
              <a:cs typeface="B Nazanin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7" name="Rounded Rectangle 6">
            <a:hlinkClick r:id="rId4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8">
            <a:hlinkClick r:id="rId6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10" name="Rounded Rectangle 9">
            <a:hlinkClick r:id="rId6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76456" y="142852"/>
            <a:ext cx="360039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10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528" y="2097439"/>
            <a:ext cx="3698882" cy="30736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96257" y="2127399"/>
            <a:ext cx="3880200" cy="30382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11559" y="5165671"/>
            <a:ext cx="1224136" cy="5062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27094" y="5165671"/>
            <a:ext cx="1319648" cy="50628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46742" y="5165671"/>
            <a:ext cx="1215535" cy="50628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6062" y="982836"/>
            <a:ext cx="8273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شبیه سازی خطای اتصال کوتاه سه فاز  در یک سیستم تک ماشینه با زمان پاک سازی خطای 0.1 ثانیه 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20841" y="1728107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cs typeface="B Nazanin" panose="00000400000000000000" pitchFamily="2" charset="-78"/>
              </a:rPr>
              <a:t>بدون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34790" y="1728107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cs typeface="B Nazanin" panose="00000400000000000000" pitchFamily="2" charset="-78"/>
              </a:rPr>
              <a:t>با حضور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93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76456" y="142852"/>
            <a:ext cx="360039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11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62142" y="1119508"/>
            <a:ext cx="5450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تحلیل پایداری سیستم پیچیده با ادوات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</a:t>
            </a:r>
            <a:r>
              <a:rPr lang="fa-IR" sz="2000" b="1" dirty="0" smtClean="0">
                <a:cs typeface="B Nazanin" panose="00000400000000000000" pitchFamily="2" charset="-78"/>
              </a:rPr>
              <a:t> فراوان و معادلات متفاوت هریک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2681" y="944989"/>
            <a:ext cx="1484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روش تابع لیاپانوف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4240" y="1568253"/>
            <a:ext cx="1741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cs typeface="B Nazanin" panose="00000400000000000000" pitchFamily="2" charset="-78"/>
              </a:rPr>
              <a:t>روش تحلیل حساسیت مسیر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15" name="Flowchart: Summing Junction 14"/>
          <p:cNvSpPr/>
          <p:nvPr/>
        </p:nvSpPr>
        <p:spPr>
          <a:xfrm>
            <a:off x="566202" y="930184"/>
            <a:ext cx="329881" cy="384137"/>
          </a:xfrm>
          <a:prstGeom prst="flowChartSummingJunctio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55" y="1706751"/>
            <a:ext cx="320573" cy="36933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955" y="2924944"/>
            <a:ext cx="2209800" cy="5715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7037" y="2624147"/>
            <a:ext cx="4315362" cy="1173094"/>
          </a:xfrm>
          <a:prstGeom prst="rect">
            <a:avLst/>
          </a:prstGeom>
        </p:spPr>
      </p:pic>
      <p:sp>
        <p:nvSpPr>
          <p:cNvPr id="19" name="Right Arrow 18"/>
          <p:cNvSpPr/>
          <p:nvPr/>
        </p:nvSpPr>
        <p:spPr>
          <a:xfrm>
            <a:off x="3837868" y="3083419"/>
            <a:ext cx="504056" cy="260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74775" y="2852936"/>
            <a:ext cx="797906" cy="7155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74775" y="4186377"/>
            <a:ext cx="797906" cy="7155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2955" y="4244041"/>
            <a:ext cx="1813177" cy="600188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274775" y="5346726"/>
            <a:ext cx="797906" cy="7155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1047" y="5313452"/>
            <a:ext cx="3263719" cy="782063"/>
          </a:xfrm>
          <a:prstGeom prst="rect">
            <a:avLst/>
          </a:prstGeom>
        </p:spPr>
      </p:pic>
      <p:sp>
        <p:nvSpPr>
          <p:cNvPr id="28" name="Right Arrow 27"/>
          <p:cNvSpPr/>
          <p:nvPr/>
        </p:nvSpPr>
        <p:spPr>
          <a:xfrm>
            <a:off x="5224020" y="5574389"/>
            <a:ext cx="504056" cy="260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7330" y="5390748"/>
            <a:ext cx="1341751" cy="627469"/>
          </a:xfrm>
          <a:prstGeom prst="rect">
            <a:avLst/>
          </a:prstGeom>
        </p:spPr>
      </p:pic>
      <p:sp>
        <p:nvSpPr>
          <p:cNvPr id="30" name="Right Arrow 29"/>
          <p:cNvSpPr/>
          <p:nvPr/>
        </p:nvSpPr>
        <p:spPr>
          <a:xfrm rot="10800000">
            <a:off x="2782076" y="1284721"/>
            <a:ext cx="504056" cy="260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734" y="5390748"/>
            <a:ext cx="541337" cy="596996"/>
          </a:xfrm>
          <a:prstGeom prst="rect">
            <a:avLst/>
          </a:prstGeom>
        </p:spPr>
      </p:pic>
      <p:sp>
        <p:nvSpPr>
          <p:cNvPr id="32" name="Rounded Rectangle 31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3" name="Rounded Rectangle 32">
            <a:hlinkClick r:id="rId8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34" name="Rounded Rectangle 33">
            <a:hlinkClick r:id="rId9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35" name="Rounded Rectangle 34">
            <a:hlinkClick r:id="rId10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36" name="Rounded Rectangle 35">
            <a:hlinkClick r:id="rId11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ounded Rectangle 36">
            <a:hlinkClick r:id="rId12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38" name="Rounded Rectangle 37">
            <a:hlinkClick r:id="rId12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93571" y="3026028"/>
            <a:ext cx="1087906" cy="254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22327" y="3208502"/>
            <a:ext cx="1087906" cy="20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5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 animBg="1"/>
      <p:bldP spid="19" grpId="0" animBg="1"/>
      <p:bldP spid="20" grpId="0" animBg="1"/>
      <p:bldP spid="22" grpId="0" animBg="1"/>
      <p:bldP spid="25" grpId="0" animBg="1"/>
      <p:bldP spid="28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64507" y="155078"/>
            <a:ext cx="432488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12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321" y="764704"/>
            <a:ext cx="5678544" cy="36017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209" y="4359768"/>
            <a:ext cx="5678544" cy="22960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097129" y="5494359"/>
            <a:ext cx="57606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16497" y="6165305"/>
            <a:ext cx="576064" cy="3521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633069" y="5926184"/>
            <a:ext cx="576064" cy="2391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8" name="Rounded Rectangle 17">
            <a:hlinkClick r:id="rId4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19" name="Rounded Rectangle 18">
            <a:hlinkClick r:id="rId5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20" name="Rounded Rectangle 19">
            <a:hlinkClick r:id="rId6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21" name="Rounded Rectangle 20">
            <a:hlinkClick r:id="rId7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ounded Rectangle 21">
            <a:hlinkClick r:id="rId8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23" name="Rounded Rectangle 22">
            <a:hlinkClick r:id="rId8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52320" y="5246859"/>
            <a:ext cx="1500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جایابی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b="1" dirty="0" smtClean="0">
                <a:cs typeface="B Nazanin" panose="00000400000000000000" pitchFamily="2" charset="-78"/>
              </a:rPr>
              <a:t> به روش اول</a:t>
            </a:r>
            <a:endParaRPr lang="en-US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6219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37643" y="144381"/>
            <a:ext cx="428329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13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884" y="908720"/>
            <a:ext cx="5467435" cy="504056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555776" y="3861048"/>
            <a:ext cx="433243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3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15" name="Rounded Rectangle 14">
            <a:hlinkClick r:id="rId4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6" name="Rounded Rectangle 15">
            <a:hlinkClick r:id="rId5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7" name="Rounded Rectangle 16">
            <a:hlinkClick r:id="rId6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ounded Rectangle 17">
            <a:hlinkClick r:id="rId7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19" name="Rounded Rectangle 18">
            <a:hlinkClick r:id="rId7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56028" y="908720"/>
            <a:ext cx="1500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جایابی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b="1" dirty="0" smtClean="0">
                <a:cs typeface="B Nazanin" panose="00000400000000000000" pitchFamily="2" charset="-78"/>
              </a:rPr>
              <a:t> به روش دوم</a:t>
            </a:r>
            <a:endParaRPr lang="en-US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707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40299" y="131961"/>
            <a:ext cx="396198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14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699" y="2430096"/>
            <a:ext cx="4772025" cy="13049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4733560"/>
            <a:ext cx="4727124" cy="1354969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8028384" y="764704"/>
            <a:ext cx="797906" cy="7155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296611" y="937796"/>
            <a:ext cx="278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1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49207" y="937796"/>
            <a:ext cx="1368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کنترلر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69582" y="1839549"/>
            <a:ext cx="5450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بلوک دیاگرام کنترل کننده در حالت رفع</a:t>
            </a:r>
            <a:r>
              <a:rPr lang="en-US" sz="2000" b="1" dirty="0" smtClean="0">
                <a:cs typeface="B Nazanin" panose="00000400000000000000" pitchFamily="2" charset="-78"/>
              </a:rPr>
              <a:t> </a:t>
            </a:r>
            <a:r>
              <a:rPr lang="fa-IR" sz="2000" b="1" dirty="0" smtClean="0">
                <a:cs typeface="B Nazanin" panose="00000400000000000000" pitchFamily="2" charset="-78"/>
              </a:rPr>
              <a:t>خطای خود پاکسازی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84306" y="4149080"/>
            <a:ext cx="6620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اصلاح بلوک دیاگرام کنترل کننده در حالت رفع</a:t>
            </a:r>
            <a:r>
              <a:rPr lang="en-US" sz="2000" b="1" dirty="0" smtClean="0">
                <a:cs typeface="B Nazanin" panose="00000400000000000000" pitchFamily="2" charset="-78"/>
              </a:rPr>
              <a:t> </a:t>
            </a:r>
            <a:r>
              <a:rPr lang="fa-IR" sz="2000" b="1" dirty="0" smtClean="0">
                <a:cs typeface="B Nazanin" panose="00000400000000000000" pitchFamily="2" charset="-78"/>
              </a:rPr>
              <a:t>خطا با جدا سازی خط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4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25" name="Rounded Rectangle 24">
            <a:hlinkClick r:id="rId8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356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40299" y="131961"/>
            <a:ext cx="396198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15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870" y="2204864"/>
            <a:ext cx="4400671" cy="38481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22" y="2191833"/>
            <a:ext cx="4560278" cy="3874161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4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15" name="Rounded Rectangle 14">
            <a:hlinkClick r:id="rId5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6" name="Rounded Rectangle 15">
            <a:hlinkClick r:id="rId6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7" name="Rounded Rectangle 16">
            <a:hlinkClick r:id="rId7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ounded Rectangle 17">
            <a:hlinkClick r:id="rId8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19" name="Rounded Rectangle 18">
            <a:hlinkClick r:id="rId8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470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40299" y="131961"/>
            <a:ext cx="396198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16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131" y="1772816"/>
            <a:ext cx="6768752" cy="44644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301355" y="1052736"/>
                <a:ext cx="20230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a-IR" sz="2000" b="1" dirty="0" smtClean="0">
                    <a:cs typeface="B Nazanin" panose="00000400000000000000" pitchFamily="2" charset="-78"/>
                  </a:rPr>
                  <a:t>بهینه سازی </a:t>
                </a:r>
                <a14:m>
                  <m:oMath xmlns:m="http://schemas.openxmlformats.org/officeDocument/2006/math">
                    <m:r>
                      <a:rPr lang="fa-IR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Nazanin" panose="00000400000000000000" pitchFamily="2" charset="-78"/>
                      </a:rPr>
                      <m:t>𝜼</m:t>
                    </m:r>
                  </m:oMath>
                </a14:m>
                <a:endParaRPr lang="en-US" b="1" dirty="0">
                  <a:cs typeface="B Nazanin" panose="00000400000000000000" pitchFamily="2" charset="-78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1355" y="1052736"/>
                <a:ext cx="2023019" cy="400110"/>
              </a:xfrm>
              <a:prstGeom prst="rect">
                <a:avLst/>
              </a:prstGeom>
              <a:blipFill rotWithShape="0">
                <a:blip r:embed="rId8"/>
                <a:stretch>
                  <a:fillRect t="-6154" b="-3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ounded Rectangle 12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9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15" name="Rounded Rectangle 14">
            <a:hlinkClick r:id="rId10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6" name="Rounded Rectangle 15">
            <a:hlinkClick r:id="rId11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7" name="Rounded Rectangle 16">
            <a:hlinkClick r:id="rId12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ounded Rectangle 17">
            <a:hlinkClick r:id="rId13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7482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40299" y="131961"/>
            <a:ext cx="396198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17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700808"/>
            <a:ext cx="5599162" cy="4362227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14" name="Rounded Rectangle 13">
            <a:hlinkClick r:id="rId4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5" name="Rounded Rectangle 14">
            <a:hlinkClick r:id="rId5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6" name="Rounded Rectangle 15">
            <a:hlinkClick r:id="rId6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ounded Rectangle 16">
            <a:hlinkClick r:id="rId7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18" name="Rounded Rectangle 17">
            <a:hlinkClick r:id="rId7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9512" y="1138324"/>
                <a:ext cx="6768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a-IR" b="1" dirty="0" smtClean="0">
                    <a:cs typeface="B Nazanin" panose="00000400000000000000" pitchFamily="2" charset="-78"/>
                  </a:rPr>
                  <a:t>نمودارتغییرات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a-I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fa-IR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b="1" dirty="0" smtClean="0">
                    <a:cs typeface="B Nazanin" panose="00000400000000000000" pitchFamily="2" charset="-78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n-US" b="1" dirty="0">
                  <a:cs typeface="B Nazanin" panose="00000400000000000000" pitchFamily="2" charset="-78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138324"/>
                <a:ext cx="6768752" cy="369332"/>
              </a:xfrm>
              <a:prstGeom prst="rect">
                <a:avLst/>
              </a:prstGeom>
              <a:blipFill rotWithShape="0">
                <a:blip r:embed="rId8"/>
                <a:stretch>
                  <a:fillRect t="-16667" r="-720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83568" y="1124744"/>
            <a:ext cx="4341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بر حسب زمان در خطا در خط 4-6</a:t>
            </a:r>
            <a:endParaRPr lang="en-US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7385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40299" y="131961"/>
            <a:ext cx="396198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18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090" y="2132856"/>
            <a:ext cx="5504523" cy="41821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95736" y="1052736"/>
            <a:ext cx="612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زمان رفع خطا برابر 0/42 ثانیه(بزرگتر از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CCT</a:t>
            </a:r>
            <a:r>
              <a:rPr lang="fa-IR" sz="2000" b="1" dirty="0" smtClean="0">
                <a:cs typeface="B Nazanin" panose="00000400000000000000" pitchFamily="2" charset="-78"/>
              </a:rPr>
              <a:t>=0/41ثانیه)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5856" y="1592796"/>
            <a:ext cx="612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(محل نصب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2000" b="1" dirty="0" smtClean="0">
                <a:cs typeface="B Nazanin" panose="00000400000000000000" pitchFamily="2" charset="-78"/>
              </a:rPr>
              <a:t> در خط 9-6)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3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16" name="Rounded Rectangle 15">
            <a:hlinkClick r:id="rId4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7" name="Rounded Rectangle 16">
            <a:hlinkClick r:id="rId5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8" name="Rounded Rectangle 17">
            <a:hlinkClick r:id="rId6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ounded Rectangle 18">
            <a:hlinkClick r:id="rId7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753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40299" y="131961"/>
            <a:ext cx="396198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19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896" y="1897708"/>
            <a:ext cx="7186504" cy="1725777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8028384" y="764704"/>
            <a:ext cx="797906" cy="7155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296611" y="937796"/>
            <a:ext cx="278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2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0152" y="937796"/>
            <a:ext cx="18722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کنترلر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Lead-Lag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721" y="2420888"/>
            <a:ext cx="514350" cy="2571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3623485"/>
            <a:ext cx="3954443" cy="9599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992742" y="4944272"/>
                <a:ext cx="266429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𝑐𝑜𝑛𝑠𝑡𝑎𝑛𝑡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 algn="l"/>
                <a:endParaRPr lang="en-US" b="0" dirty="0" smtClean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2742" y="4944272"/>
                <a:ext cx="2664296" cy="120032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ight Arrow 16"/>
          <p:cNvSpPr/>
          <p:nvPr/>
        </p:nvSpPr>
        <p:spPr>
          <a:xfrm>
            <a:off x="5385161" y="5304649"/>
            <a:ext cx="504056" cy="260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848459" y="5250076"/>
                <a:ext cx="18722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8459" y="5250076"/>
                <a:ext cx="1872207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ounded Rectangle 18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12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21" name="Rounded Rectangle 20">
            <a:hlinkClick r:id="rId13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22" name="Rounded Rectangle 21">
            <a:hlinkClick r:id="rId14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23" name="Rounded Rectangle 22">
            <a:hlinkClick r:id="rId15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ounded Rectangle 23">
            <a:hlinkClick r:id="rId16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25" name="Rounded Rectangle 24">
            <a:hlinkClick r:id="rId16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6207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/>
      <p:bldP spid="17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8676457" y="142852"/>
            <a:ext cx="273020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2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32761" y="119675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فهرست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64288" y="1916832"/>
            <a:ext cx="668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مقدمه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7867326" y="2060848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156176" y="2345948"/>
            <a:ext cx="1676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معرفی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867326" y="2489964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635896" y="2775064"/>
            <a:ext cx="4196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تحلیل پایداری گذرا در سیستم قدرت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7867326" y="2919080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834772" y="3204180"/>
            <a:ext cx="3997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تأثیر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b="1" dirty="0" smtClean="0">
                <a:cs typeface="B Nazanin" panose="00000400000000000000" pitchFamily="2" charset="-78"/>
              </a:rPr>
              <a:t> در پایداری گذرای سیستم قدرت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867326" y="3348196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995936" y="3633296"/>
            <a:ext cx="383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جایابی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867326" y="3777312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580761" y="4021762"/>
            <a:ext cx="3286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cs typeface="B Nazanin" panose="00000400000000000000" pitchFamily="2" charset="-78"/>
              </a:rPr>
              <a:t>تعیین پارامترهای کنترل کننده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21" name="Oval 20"/>
          <p:cNvSpPr/>
          <p:nvPr/>
        </p:nvSpPr>
        <p:spPr>
          <a:xfrm>
            <a:off x="7867326" y="4206428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995936" y="4491528"/>
            <a:ext cx="383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نتیجه گیری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867326" y="4635544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995936" y="4920644"/>
            <a:ext cx="383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مراجع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867326" y="5064660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40299" y="131961"/>
            <a:ext cx="396198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20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986" y="1124744"/>
            <a:ext cx="3552825" cy="7920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12359" y="1336122"/>
            <a:ext cx="93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تابع هدف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7701" y="1916832"/>
            <a:ext cx="2393394" cy="14459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1531" y="4041315"/>
            <a:ext cx="5221951" cy="15550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16017" y="346623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پارامترهای بدست آمده پس از بهینه سازی 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1223" y="6090257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CCT </a:t>
            </a:r>
            <a:r>
              <a:rPr lang="fa-I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بدون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dirty="0" smtClean="0">
                <a:cs typeface="B Nazanin" panose="00000400000000000000" pitchFamily="2" charset="-78"/>
              </a:rPr>
              <a:t>: 0/134ثانیه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59632" y="609329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CCT </a:t>
            </a:r>
            <a:r>
              <a:rPr lang="fa-I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با وجود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dirty="0" smtClean="0">
                <a:cs typeface="B Nazanin" panose="00000400000000000000" pitchFamily="2" charset="-78"/>
              </a:rPr>
              <a:t>: 0/152ثانیه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9" name="Rounded Rectangle 18">
            <a:hlinkClick r:id="rId5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20" name="Rounded Rectangle 19">
            <a:hlinkClick r:id="rId6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21" name="Rounded Rectangle 20">
            <a:hlinkClick r:id="rId7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22" name="Rounded Rectangle 21">
            <a:hlinkClick r:id="rId8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ounded Rectangle 22">
            <a:hlinkClick r:id="rId9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24" name="Rounded Rectangle 23">
            <a:hlinkClick r:id="rId9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588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40299" y="131961"/>
            <a:ext cx="396198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21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63888" y="980728"/>
            <a:ext cx="502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شبیه سازی خطا در باس 7با زمان پاکسازی حداکثر 0/152 ثانیه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81" y="2001613"/>
            <a:ext cx="4351626" cy="32737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507" y="1988840"/>
            <a:ext cx="4351626" cy="3273750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Rounded Rectangle 15">
            <a:hlinkClick r:id="rId4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17" name="Rounded Rectangle 16">
            <a:hlinkClick r:id="rId5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8" name="Rounded Rectangle 17">
            <a:hlinkClick r:id="rId6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9" name="Rounded Rectangle 18">
            <a:hlinkClick r:id="rId7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ounded Rectangle 19">
            <a:hlinkClick r:id="rId8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8510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647154" y="144036"/>
            <a:ext cx="389342" cy="338554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 smtClean="0">
                <a:cs typeface="B Nazanin" panose="00000400000000000000" pitchFamily="2" charset="-78"/>
              </a:rPr>
              <a:t>22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105" y="1628800"/>
            <a:ext cx="6178803" cy="34563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63888" y="980728"/>
            <a:ext cx="502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شبیه سازی خطا در </a:t>
            </a:r>
            <a:r>
              <a:rPr lang="fa-IR" b="1" smtClean="0">
                <a:cs typeface="B Nazanin" panose="00000400000000000000" pitchFamily="2" charset="-78"/>
              </a:rPr>
              <a:t>باس 7 با </a:t>
            </a:r>
            <a:r>
              <a:rPr lang="fa-IR" b="1" dirty="0" smtClean="0">
                <a:cs typeface="B Nazanin" panose="00000400000000000000" pitchFamily="2" charset="-78"/>
              </a:rPr>
              <a:t>زمان پاکسازی 0/134 ثانیه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106" y="5363924"/>
            <a:ext cx="6178802" cy="945396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4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15" name="Rounded Rectangle 14">
            <a:hlinkClick r:id="rId5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6" name="Rounded Rectangle 15">
            <a:hlinkClick r:id="rId6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7" name="Rounded Rectangle 16">
            <a:hlinkClick r:id="rId7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ounded Rectangle 17">
            <a:hlinkClick r:id="rId8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19" name="Rounded Rectangle 18">
            <a:hlinkClick r:id="rId8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3366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596217" y="133864"/>
            <a:ext cx="440279" cy="323165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sz="1500" b="1" dirty="0" smtClean="0">
                <a:cs typeface="B Nazanin" panose="00000400000000000000" pitchFamily="2" charset="-78"/>
              </a:rPr>
              <a:t>23</a:t>
            </a:r>
            <a:endParaRPr lang="en-US" sz="1500" b="1" dirty="0">
              <a:cs typeface="B Nazanin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980728"/>
            <a:ext cx="502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نتیجه گیری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6311" y="1628800"/>
            <a:ext cx="776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با استفاده از تحلیل های دینامیکی و نتایج بدست آمده از شبیه سازی ها نتایج زیر حاصل گردیده است: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79899" y="2437028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کاهش زمان نشست با وجود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40807" y="2885216"/>
            <a:ext cx="3348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کاهش </a:t>
            </a:r>
            <a:r>
              <a:rPr lang="en-US" b="1" dirty="0" smtClean="0">
                <a:cs typeface="B Nazanin" panose="00000400000000000000" pitchFamily="2" charset="-78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 Shoot</a:t>
            </a:r>
            <a:r>
              <a:rPr lang="fa-IR" b="1" dirty="0" smtClean="0">
                <a:cs typeface="B Nazanin" panose="00000400000000000000" pitchFamily="2" charset="-78"/>
              </a:rPr>
              <a:t>با وجود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45711" y="3378128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افزایش </a:t>
            </a:r>
            <a:r>
              <a:rPr lang="en-US" b="1" dirty="0" smtClean="0">
                <a:cs typeface="B Nazanin" panose="00000400000000000000" pitchFamily="2" charset="-78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CCT</a:t>
            </a:r>
            <a:r>
              <a:rPr lang="fa-IR" b="1" dirty="0" smtClean="0">
                <a:cs typeface="B Nazanin" panose="00000400000000000000" pitchFamily="2" charset="-78"/>
              </a:rPr>
              <a:t>با وجود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Left Brace 15"/>
          <p:cNvSpPr/>
          <p:nvPr/>
        </p:nvSpPr>
        <p:spPr>
          <a:xfrm>
            <a:off x="5116201" y="2447736"/>
            <a:ext cx="251875" cy="13104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7" name="TextBox 16"/>
          <p:cNvSpPr txBox="1"/>
          <p:nvPr/>
        </p:nvSpPr>
        <p:spPr>
          <a:xfrm>
            <a:off x="2004809" y="2884550"/>
            <a:ext cx="2895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بهبود پایداری گذرا سیستم قدرت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9" name="Rounded Rectangle 18">
            <a:hlinkClick r:id="rId2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20" name="Rounded Rectangle 19">
            <a:hlinkClick r:id="rId3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21" name="Rounded Rectangle 20">
            <a:hlinkClick r:id="rId4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22" name="Rounded Rectangle 21">
            <a:hlinkClick r:id="rId5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ounded Rectangle 22">
            <a:hlinkClick r:id="rId6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24" name="Rounded Rectangle 23">
            <a:hlinkClick r:id="rId6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2419" y="4044421"/>
            <a:ext cx="776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مراحل استفاده از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a-IR" b="1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در سیستم قدرت </a:t>
            </a:r>
            <a:r>
              <a:rPr lang="fa-IR" b="1" dirty="0">
                <a:latin typeface="Times New Roman" panose="02020603050405020304" pitchFamily="18" charset="0"/>
                <a:cs typeface="B Nazanin" panose="00000400000000000000" pitchFamily="2" charset="-78"/>
              </a:rPr>
              <a:t>جهت بهبود پایداری گذرا</a:t>
            </a:r>
            <a:endParaRPr lang="en-US" b="1" dirty="0"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2419" y="4512724"/>
            <a:ext cx="776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1- مکان یابی مناسب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02419" y="5036462"/>
            <a:ext cx="776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>
                <a:cs typeface="B Nazanin" panose="00000400000000000000" pitchFamily="2" charset="-78"/>
              </a:rPr>
              <a:t>2</a:t>
            </a:r>
            <a:r>
              <a:rPr lang="fa-IR" b="1" dirty="0" smtClean="0">
                <a:cs typeface="B Nazanin" panose="00000400000000000000" pitchFamily="2" charset="-78"/>
              </a:rPr>
              <a:t>- بهینه </a:t>
            </a:r>
            <a:r>
              <a:rPr lang="fa-IR" b="1" smtClean="0">
                <a:cs typeface="B Nazanin" panose="00000400000000000000" pitchFamily="2" charset="-78"/>
              </a:rPr>
              <a:t>سازی پارامترهای کنترل کننده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b="1" dirty="0"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7088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  <p:bldP spid="16" grpId="0" animBg="1"/>
      <p:bldP spid="17" grpId="0"/>
      <p:bldP spid="25" grpId="0"/>
      <p:bldP spid="26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589672" y="150314"/>
            <a:ext cx="478067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24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7644" y="1196752"/>
            <a:ext cx="732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مراجع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191683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   L.Colvara, 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S.Araujo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E.Festraits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“  Stability  analysis  of   power  system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 facts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(TCSC)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effects by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method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approach” vol.27,pp. 264-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274  Nov. 2005.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2938327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   D.Chatterjee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A.Ghosh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“ Application  of  Trajectory  Sensitivity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Effect of TCSC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Stability”, vol. 8,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no. 1, 2007.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395982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[3]   D.Chatterjee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A.Ghosh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“   TCSC  control  design  for  transient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multi-machine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system using trajectory sensitivity”,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vol. 77,pp. 470-483,June.2006.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576" y="4981317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[4]   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S.Panda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N.Padhy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R.Patel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“  Genetically  Optimized  TCSC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Controller for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Transient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Improvement”, vol. 1, no. 2, 2007.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5733256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cs typeface="B Nazanin" panose="00000400000000000000" pitchFamily="2" charset="-78"/>
              </a:rPr>
              <a:t>]</a:t>
            </a:r>
            <a:r>
              <a:rPr lang="fa-IR" b="1" dirty="0" smtClean="0">
                <a:cs typeface="B Nazanin" panose="00000400000000000000" pitchFamily="2" charset="-78"/>
              </a:rPr>
              <a:t>5</a:t>
            </a:r>
            <a:r>
              <a:rPr lang="en-US" b="1" dirty="0" smtClean="0">
                <a:cs typeface="B Nazanin" panose="00000400000000000000" pitchFamily="2" charset="-78"/>
              </a:rPr>
              <a:t>[</a:t>
            </a:r>
            <a:r>
              <a:rPr lang="fa-IR" b="1" dirty="0" smtClean="0">
                <a:cs typeface="B Nazanin" panose="00000400000000000000" pitchFamily="2" charset="-78"/>
              </a:rPr>
              <a:t>   کراری. مهدی،</a:t>
            </a:r>
            <a:r>
              <a:rPr lang="en-US" b="1" dirty="0" smtClean="0">
                <a:cs typeface="B Nazanin" panose="00000400000000000000" pitchFamily="2" charset="-78"/>
              </a:rPr>
              <a:t> “</a:t>
            </a:r>
            <a:r>
              <a:rPr lang="fa-IR" b="1" dirty="0" smtClean="0">
                <a:cs typeface="B Nazanin" panose="00000400000000000000" pitchFamily="2" charset="-78"/>
              </a:rPr>
              <a:t>دینامیک و کنترل  سیستم های  قدرت </a:t>
            </a:r>
            <a:r>
              <a:rPr lang="en-US" b="1" dirty="0" smtClean="0">
                <a:cs typeface="B Nazanin" panose="00000400000000000000" pitchFamily="2" charset="-78"/>
              </a:rPr>
              <a:t>”</a:t>
            </a:r>
            <a:r>
              <a:rPr lang="fa-IR" b="1" dirty="0" smtClean="0">
                <a:cs typeface="B Nazanin" panose="00000400000000000000" pitchFamily="2" charset="-78"/>
              </a:rPr>
              <a:t>  تهران :  انتشارات دانشگاه </a:t>
            </a:r>
          </a:p>
          <a:p>
            <a:r>
              <a:rPr lang="fa-IR" b="1" dirty="0" smtClean="0">
                <a:cs typeface="B Nazanin" panose="00000400000000000000" pitchFamily="2" charset="-78"/>
              </a:rPr>
              <a:t>صنعتی امیر کبیر، زمستان 1382.</a:t>
            </a:r>
            <a:endParaRPr lang="en-US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0993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676457" y="142852"/>
            <a:ext cx="273020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3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620075" y="5357899"/>
            <a:ext cx="2039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تاریخچه تحلیل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46270" y="1511205"/>
            <a:ext cx="5611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hyristor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ontrolled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eries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ompensator</a:t>
            </a:r>
            <a:r>
              <a:rPr lang="en-US" sz="2000" dirty="0">
                <a:cs typeface="B Nazanin" panose="00000400000000000000" pitchFamily="2" charset="-78"/>
              </a:rPr>
              <a:t>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33302" y="1027691"/>
            <a:ext cx="5611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tatic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ompensator</a:t>
            </a:r>
            <a:r>
              <a:rPr lang="en-US" sz="1200" dirty="0">
                <a:cs typeface="B Nazanin" panose="00000400000000000000" pitchFamily="2" charset="-78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85363" y="1107091"/>
            <a:ext cx="40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885363" y="1250732"/>
            <a:ext cx="40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149980" y="2193769"/>
            <a:ext cx="5611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tatic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hifter</a:t>
            </a:r>
            <a:r>
              <a:rPr lang="en-US" sz="1200" dirty="0" smtClean="0">
                <a:cs typeface="B Nazanin" panose="00000400000000000000" pitchFamily="2" charset="-78"/>
              </a:rPr>
              <a:t>)</a:t>
            </a:r>
            <a:endParaRPr lang="en-US" sz="1200" dirty="0">
              <a:cs typeface="B Nazanin" panose="00000400000000000000" pitchFamily="2" charset="-7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86824" y="1772816"/>
            <a:ext cx="40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885363" y="1925568"/>
            <a:ext cx="40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1892638" y="1598453"/>
            <a:ext cx="158399" cy="221397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6200" y="1562817"/>
            <a:ext cx="998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-562781" y="3645024"/>
            <a:ext cx="2039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کاربرد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Left Brace 34"/>
          <p:cNvSpPr/>
          <p:nvPr/>
        </p:nvSpPr>
        <p:spPr>
          <a:xfrm>
            <a:off x="1407937" y="1069880"/>
            <a:ext cx="456102" cy="14401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728428" y="2929650"/>
            <a:ext cx="305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dirty="0" smtClean="0">
                <a:cs typeface="B Nazanin" panose="00000400000000000000" pitchFamily="2" charset="-78"/>
              </a:rPr>
              <a:t>مدیریت فلو خطوط انتقال</a:t>
            </a:r>
            <a:endParaRPr lang="en-US" sz="1400" b="1" dirty="0">
              <a:cs typeface="B Nazanin" panose="00000400000000000000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3608" y="4390288"/>
            <a:ext cx="305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dirty="0" smtClean="0">
                <a:cs typeface="B Nazanin" panose="00000400000000000000" pitchFamily="2" charset="-78"/>
              </a:rPr>
              <a:t>محدود کردن جریان خطا</a:t>
            </a:r>
            <a:endParaRPr lang="en-US" sz="1400" b="1" dirty="0">
              <a:cs typeface="B Nazanin" panose="00000400000000000000" pitchFamily="2" charset="-78"/>
            </a:endParaRPr>
          </a:p>
        </p:txBody>
      </p:sp>
      <p:sp>
        <p:nvSpPr>
          <p:cNvPr id="38" name="Left Brace 37"/>
          <p:cNvSpPr/>
          <p:nvPr/>
        </p:nvSpPr>
        <p:spPr>
          <a:xfrm>
            <a:off x="1440231" y="3110010"/>
            <a:ext cx="456102" cy="14401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2053210" y="3130602"/>
            <a:ext cx="40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053210" y="3309154"/>
            <a:ext cx="40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053210" y="4072153"/>
            <a:ext cx="40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052124" y="3937567"/>
            <a:ext cx="40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5847" y="3668671"/>
            <a:ext cx="305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بهبود پایداری گذرا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44" name="5-Point Star 43"/>
          <p:cNvSpPr/>
          <p:nvPr/>
        </p:nvSpPr>
        <p:spPr>
          <a:xfrm>
            <a:off x="1892639" y="3726131"/>
            <a:ext cx="158399" cy="221397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eft Brace 44"/>
          <p:cNvSpPr/>
          <p:nvPr/>
        </p:nvSpPr>
        <p:spPr>
          <a:xfrm>
            <a:off x="1440231" y="4859035"/>
            <a:ext cx="456102" cy="14401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477002" y="4810690"/>
            <a:ext cx="5411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طرح اصلی خازن سری کنترل شده با تریستور توسط ویتایاتیل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6908330" y="4932090"/>
            <a:ext cx="404535" cy="207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347921" y="4851056"/>
            <a:ext cx="819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1986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23551" y="5326296"/>
            <a:ext cx="5411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طرح مقدمه ای بر مشکلات در پایداری سیستم قدرت توسط کندر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48" name="Right Arrow 47"/>
          <p:cNvSpPr/>
          <p:nvPr/>
        </p:nvSpPr>
        <p:spPr>
          <a:xfrm>
            <a:off x="6908330" y="5429815"/>
            <a:ext cx="404535" cy="207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7347921" y="5348781"/>
            <a:ext cx="819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1992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63687" y="5848056"/>
            <a:ext cx="5171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ارائه مدلی نمونه از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b="1" dirty="0" smtClean="0">
                <a:cs typeface="B Nazanin" panose="00000400000000000000" pitchFamily="2" charset="-78"/>
              </a:rPr>
              <a:t>جهت مطالعات پایداری دینامیکی و گذرا توسط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johan</a:t>
            </a:r>
            <a:r>
              <a:rPr lang="en-US" b="1" dirty="0" smtClean="0">
                <a:cs typeface="B Nazanin" panose="00000400000000000000" pitchFamily="2" charset="-78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en-US" b="1" dirty="0" smtClean="0">
                <a:cs typeface="B Nazanin" panose="00000400000000000000" pitchFamily="2" charset="-78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Right Arrow 50"/>
          <p:cNvSpPr/>
          <p:nvPr/>
        </p:nvSpPr>
        <p:spPr>
          <a:xfrm>
            <a:off x="6908330" y="5951575"/>
            <a:ext cx="404535" cy="207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7347921" y="5870541"/>
            <a:ext cx="819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199</a:t>
            </a:r>
            <a:r>
              <a:rPr lang="fa-IR" b="1" dirty="0">
                <a:cs typeface="B Nazanin" panose="00000400000000000000" pitchFamily="2" charset="-78"/>
              </a:rPr>
              <a:t>5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54" name="Rounded Rectangle 53">
            <a:hlinkClick r:id="rId3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55" name="Rounded Rectangle 54">
            <a:hlinkClick r:id="rId4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56" name="Rounded Rectangle 55">
            <a:hlinkClick r:id="rId5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57" name="Rounded Rectangle 56">
            <a:hlinkClick r:id="rId6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Rounded Rectangle 57">
            <a:hlinkClick r:id="rId7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59" name="Rounded Rectangle 58">
            <a:hlinkClick r:id="rId7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4" grpId="0"/>
      <p:bldP spid="27" grpId="0"/>
      <p:bldP spid="31" grpId="0"/>
      <p:bldP spid="32" grpId="0"/>
      <p:bldP spid="33" grpId="0"/>
      <p:bldP spid="5" grpId="0" animBg="1"/>
      <p:bldP spid="6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/>
      <p:bldP spid="42" grpId="0"/>
      <p:bldP spid="43" grpId="0"/>
      <p:bldP spid="44" grpId="0" animBg="1"/>
      <p:bldP spid="45" grpId="0" animBg="1"/>
      <p:bldP spid="46" grpId="0"/>
      <p:bldP spid="2" grpId="0" animBg="1"/>
      <p:bldP spid="3" grpId="0"/>
      <p:bldP spid="47" grpId="0"/>
      <p:bldP spid="48" grpId="0" animBg="1"/>
      <p:bldP spid="49" grpId="0"/>
      <p:bldP spid="50" grpId="0"/>
      <p:bldP spid="51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8676457" y="142852"/>
            <a:ext cx="273020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4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5444" y="829630"/>
            <a:ext cx="4694125" cy="2209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838" y="3321857"/>
            <a:ext cx="4694125" cy="3469902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5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14" name="Rounded Rectangle 13">
            <a:hlinkClick r:id="rId6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5" name="Rounded Rectangle 14">
            <a:hlinkClick r:id="rId7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16" name="Rounded Rectangle 15">
            <a:hlinkClick r:id="rId8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ounded Rectangle 16">
            <a:hlinkClick r:id="rId9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18" name="Rounded Rectangle 17">
            <a:hlinkClick r:id="rId9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05622" y="1534420"/>
            <a:ext cx="16045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ساختار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05621" y="4548976"/>
            <a:ext cx="16045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منحنی امپدانس-زاویه آتش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76457" y="142852"/>
            <a:ext cx="273020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5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8" name="Rounded Rectangle 7">
            <a:hlinkClick r:id="rId4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9" name="Rounded Rectangle 8">
            <a:hlinkClick r:id="rId5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>
            <a:hlinkClick r:id="rId6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11" name="Rounded Rectangle 10">
            <a:hlinkClick r:id="rId6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31645" y="3356992"/>
            <a:ext cx="3822124" cy="334629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50964" y="1142333"/>
            <a:ext cx="5983485" cy="1746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596336" y="908720"/>
            <a:ext cx="135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مدل استاتیکی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08899" y="5030139"/>
            <a:ext cx="428625" cy="36933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596335" y="3894939"/>
            <a:ext cx="135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مدل دینامیکی </a:t>
            </a:r>
            <a:endParaRPr lang="en-US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3906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8676457" y="142852"/>
            <a:ext cx="273020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6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6216" y="1196752"/>
            <a:ext cx="2180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بررسی پایداری گذرا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916832"/>
            <a:ext cx="3260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حل معادلات دیفرانسیل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867326" y="2060848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76056" y="2345948"/>
            <a:ext cx="2756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روش تابع لیاپانوف و تابع  انرژی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867326" y="2489964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0" y="2775064"/>
            <a:ext cx="7832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استفاده از تکنیک  تحلیل حساسیت مسیر در طراحی کنترل کننده در جهت افزایش پایداری گذرا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867326" y="2919080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Summing Junction 2"/>
          <p:cNvSpPr/>
          <p:nvPr/>
        </p:nvSpPr>
        <p:spPr>
          <a:xfrm>
            <a:off x="8201015" y="1877284"/>
            <a:ext cx="345264" cy="332192"/>
          </a:xfrm>
          <a:prstGeom prst="flowChartSummingJunctio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047" y="2345947"/>
            <a:ext cx="428625" cy="36933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378" y="2773894"/>
            <a:ext cx="428625" cy="36933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6409031" y="3871111"/>
            <a:ext cx="2180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روش تابع لیاپانوف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24128" y="4622451"/>
            <a:ext cx="210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مدل سیستم تک ماشینه    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7867326" y="4766467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05589" y="4558183"/>
                <a:ext cx="4210275" cy="58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  <m:t>𝑷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  <m:t>𝒎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  <a:cs typeface="B Nazanin" panose="00000400000000000000" pitchFamily="2" charset="-78"/>
                      </a:rPr>
                      <m:t>−</m:t>
                    </m:r>
                  </m:oMath>
                </a14:m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dirty="0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</m:ctrlPr>
                      </m:fPr>
                      <m:num>
                        <m:r>
                          <a:rPr lang="en-US" sz="2000" b="1" i="1" dirty="0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  <m:t>𝑬</m:t>
                        </m:r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B Nazanin" panose="00000400000000000000" pitchFamily="2" charset="-78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 panose="02040503050406030204" pitchFamily="18" charset="0"/>
                                <a:cs typeface="B Nazanin" panose="00000400000000000000" pitchFamily="2" charset="-78"/>
                              </a:rPr>
                              <m:t>𝑽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 panose="02040503050406030204" pitchFamily="18" charset="0"/>
                                <a:cs typeface="B Nazanin" panose="00000400000000000000" pitchFamily="2" charset="-78"/>
                              </a:rPr>
                              <m:t>𝑩</m:t>
                            </m:r>
                          </m:sub>
                        </m:sSub>
                      </m:num>
                      <m:den>
                        <m:r>
                          <a:rPr lang="en-US" sz="2000" b="1" i="1" dirty="0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  <m:t>𝑿</m:t>
                        </m:r>
                      </m:den>
                    </m:f>
                    <m:r>
                      <a:rPr lang="en-US" sz="2000" b="1" i="1" dirty="0" smtClean="0">
                        <a:latin typeface="Cambria Math" panose="02040503050406030204" pitchFamily="18" charset="0"/>
                        <a:cs typeface="B Nazanin" panose="00000400000000000000" pitchFamily="2" charset="-78"/>
                      </a:rPr>
                      <m:t>𝑺𝒊𝒏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Nazanin" panose="00000400000000000000" pitchFamily="2" charset="-78"/>
                      </a:rPr>
                      <m:t>𝜹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Nazanin" panose="00000400000000000000" pitchFamily="2" charset="-78"/>
                      </a:rPr>
                      <m:t>=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Nazanin" panose="00000400000000000000" pitchFamily="2" charset="-78"/>
                      </a:rPr>
                      <m:t>𝑱</m:t>
                    </m:r>
                    <m:f>
                      <m:fPr>
                        <m:ctrlPr>
                          <a:rPr lang="en-US" sz="20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Nazanin" panose="00000400000000000000" pitchFamily="2" charset="-7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</m:ctrlPr>
                          </m:sSupPr>
                          <m:e>
                            <m:r>
                              <a:rPr lang="en-US" sz="20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  <m:t>𝒅</m:t>
                            </m:r>
                          </m:e>
                          <m:sup>
                            <m:r>
                              <a:rPr lang="en-US" sz="20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  <m:t>𝟐</m:t>
                            </m:r>
                          </m:sup>
                        </m:sSup>
                        <m:r>
                          <a:rPr lang="en-US" sz="20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Nazanin" panose="00000400000000000000" pitchFamily="2" charset="-78"/>
                          </a:rPr>
                          <m:t>𝜹</m:t>
                        </m:r>
                      </m:num>
                      <m:den>
                        <m:r>
                          <a:rPr lang="en-US" sz="20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Nazanin" panose="00000400000000000000" pitchFamily="2" charset="-78"/>
                          </a:rPr>
                          <m:t>𝒅</m:t>
                        </m:r>
                        <m:sSup>
                          <m:sSup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</m:ctrlPr>
                          </m:sSupPr>
                          <m:e>
                            <m:r>
                              <a:rPr lang="en-US" sz="20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  <m:t>𝒕</m:t>
                            </m:r>
                          </m:e>
                          <m:sup>
                            <m:r>
                              <a:rPr lang="en-US" sz="20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  <m:t>𝒅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Nazanin" panose="00000400000000000000" pitchFamily="2" charset="-78"/>
                          </a:rPr>
                          <m:t>𝜹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  <m:t>𝒅𝒕</m:t>
                        </m:r>
                      </m:den>
                    </m:f>
                  </m:oMath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89" y="4558183"/>
                <a:ext cx="4210275" cy="582980"/>
              </a:xfrm>
              <a:prstGeom prst="rect">
                <a:avLst/>
              </a:prstGeom>
              <a:blipFill rotWithShape="0">
                <a:blip r:embed="rId9"/>
                <a:stretch>
                  <a:fillRect b="-7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6158599" y="5612199"/>
            <a:ext cx="1676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مدل بدون ورودی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7869749" y="5756215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-146593" y="5497495"/>
                <a:ext cx="19848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≜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</m:e>
                        <m:sup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p>
                      </m:sSup>
                    </m:oMath>
                  </m:oMathPara>
                </a14:m>
                <a:endParaRPr lang="en-US" sz="2000" b="1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− </m:t>
                      </m:r>
                      <m:sSubSup>
                        <m:sSubSup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  <m:sup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p>
                      </m:sSubSup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6593" y="5497495"/>
                <a:ext cx="1984884" cy="70788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Arrow 6"/>
          <p:cNvSpPr/>
          <p:nvPr/>
        </p:nvSpPr>
        <p:spPr>
          <a:xfrm>
            <a:off x="1608286" y="5721345"/>
            <a:ext cx="504056" cy="260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86558" y="5516292"/>
                <a:ext cx="4213634" cy="58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Nazanin" panose="00000400000000000000" pitchFamily="2" charset="-78"/>
                      </a:rPr>
                      <m:t>𝑱</m:t>
                    </m:r>
                    <m:f>
                      <m:fPr>
                        <m:ctrlPr>
                          <a:rPr lang="en-US" sz="20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Nazanin" panose="00000400000000000000" pitchFamily="2" charset="-7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</m:ctrlPr>
                          </m:sSupPr>
                          <m:e>
                            <m:r>
                              <a:rPr lang="en-US" sz="20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  <m:t>𝒅</m:t>
                            </m:r>
                          </m:e>
                          <m:sup>
                            <m:r>
                              <a:rPr lang="en-US" sz="20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sz="20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Nazanin" panose="00000400000000000000" pitchFamily="2" charset="-78"/>
                          </a:rPr>
                          <m:t>𝒅</m:t>
                        </m:r>
                        <m:sSup>
                          <m:sSupPr>
                            <m:ctrlPr>
                              <a:rPr lang="en-US" sz="20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</m:ctrlPr>
                          </m:sSupPr>
                          <m:e>
                            <m:r>
                              <a:rPr lang="en-US" sz="20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  <m:t>𝒕</m:t>
                            </m:r>
                          </m:e>
                          <m:sup>
                            <m:r>
                              <a:rPr lang="en-US" sz="20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B Nazanin" panose="00000400000000000000" pitchFamily="2" charset="-78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sz="20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Nazanin" panose="00000400000000000000" pitchFamily="2" charset="-78"/>
                      </a:rPr>
                      <m:t>=</m:t>
                    </m:r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  <m:t>𝑷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  <m:t>𝑴𝒂𝒙</m:t>
                        </m:r>
                      </m:sub>
                    </m:sSub>
                    <m:r>
                      <a:rPr lang="en-US" sz="20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Nazanin" panose="00000400000000000000" pitchFamily="2" charset="-78"/>
                      </a:rPr>
                      <m:t>[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Nazanin" panose="00000400000000000000" pitchFamily="2" charset="-78"/>
                      </a:rPr>
                      <m:t>𝒔𝒊𝒏</m:t>
                    </m:r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p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p>
                    </m:sSup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𝒔𝒊𝒏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p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p>
                    </m:sSup>
                  </m:oMath>
                </a14:m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6558" y="5516292"/>
                <a:ext cx="4213634" cy="582980"/>
              </a:xfrm>
              <a:prstGeom prst="rect">
                <a:avLst/>
              </a:prstGeom>
              <a:blipFill rotWithShape="0">
                <a:blip r:embed="rId11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Left Brace 1"/>
          <p:cNvSpPr/>
          <p:nvPr/>
        </p:nvSpPr>
        <p:spPr>
          <a:xfrm rot="16200000">
            <a:off x="4373725" y="4657668"/>
            <a:ext cx="398976" cy="317077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021403" y="6419894"/>
                <a:ext cx="11011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1403" y="6419894"/>
                <a:ext cx="1101194" cy="369332"/>
              </a:xfrm>
              <a:prstGeom prst="rect">
                <a:avLst/>
              </a:prstGeom>
              <a:blipFill rotWithShape="0"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ounded Rectangle 30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2" name="Rounded Rectangle 31">
            <a:hlinkClick r:id="rId13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33" name="Rounded Rectangle 32">
            <a:hlinkClick r:id="rId14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34" name="Rounded Rectangle 33">
            <a:hlinkClick r:id="rId15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35" name="Rounded Rectangle 34">
            <a:hlinkClick r:id="rId16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ounded Rectangle 35">
            <a:hlinkClick r:id="rId17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44" name="Rounded Rectangle 43">
            <a:hlinkClick r:id="rId17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  <p:bldP spid="16" grpId="0" animBg="1"/>
      <p:bldP spid="17" grpId="0"/>
      <p:bldP spid="18" grpId="0" animBg="1"/>
      <p:bldP spid="3" grpId="0" animBg="1"/>
      <p:bldP spid="38" grpId="0"/>
      <p:bldP spid="39" grpId="0"/>
      <p:bldP spid="40" grpId="0" animBg="1"/>
      <p:bldP spid="41" grpId="0"/>
      <p:bldP spid="42" grpId="0"/>
      <p:bldP spid="43" grpId="0" animBg="1"/>
      <p:bldP spid="6" grpId="0"/>
      <p:bldP spid="7" grpId="0" animBg="1"/>
      <p:bldP spid="9" grpId="0"/>
      <p:bldP spid="2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8676457" y="142852"/>
            <a:ext cx="273020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7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13371" y="980728"/>
            <a:ext cx="2180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قضیه لیاپانوف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44445" y="1452986"/>
            <a:ext cx="2180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سیستم بدون ورودی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5757373" y="1004969"/>
            <a:ext cx="432048" cy="12961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31841" y="980728"/>
            <a:ext cx="2328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V(x)</a:t>
            </a:r>
            <a:r>
              <a:rPr lang="fa-IR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مثبت معین باشد</a:t>
            </a:r>
            <a:endParaRPr lang="en-US" dirty="0"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84884" y="1931781"/>
            <a:ext cx="3757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a-IR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مشتق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V(x)</a:t>
            </a:r>
            <a:r>
              <a:rPr lang="fa-I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a-IR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نسبت به زمان منفی نیمه معین باشد</a:t>
            </a:r>
            <a:endParaRPr lang="en-US" dirty="0"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Down Arrow 3"/>
          <p:cNvSpPr/>
          <p:nvPr/>
        </p:nvSpPr>
        <p:spPr>
          <a:xfrm rot="5400000">
            <a:off x="1401887" y="1493126"/>
            <a:ext cx="812038" cy="319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1408561"/>
            <a:ext cx="16929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سیستم پایدار است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8280561" y="1594956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851920" y="3218559"/>
            <a:ext cx="4382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محاسبه تابع لیاپانوف برای سیستم تک ماشینه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8189854" y="3360529"/>
            <a:ext cx="89050" cy="116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484007" y="3733768"/>
            <a:ext cx="16577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روش انتگرال اول</a:t>
            </a:r>
            <a:endParaRPr lang="en-US" b="1" dirty="0">
              <a:cs typeface="B Nazanin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-819142" y="3618669"/>
                <a:ext cx="3086165" cy="12346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 algn="l" rtl="0"/>
                <a:r>
                  <a:rPr lang="en-US" dirty="0" smtClean="0"/>
                  <a:t>                       </a:t>
                </a:r>
                <a:r>
                  <a:rPr lang="en-US" sz="1400" dirty="0" smtClean="0"/>
                  <a:t>.</a:t>
                </a:r>
                <a:r>
                  <a:rPr lang="en-US" dirty="0" smtClean="0"/>
                  <a:t> </a:t>
                </a:r>
              </a:p>
              <a:p>
                <a:pPr algn="l" rtl="0"/>
                <a:r>
                  <a:rPr lang="en-US" dirty="0" smtClean="0"/>
                  <a:t>                       </a:t>
                </a:r>
                <a:r>
                  <a:rPr lang="en-US" sz="1400" dirty="0" smtClean="0"/>
                  <a:t>.</a:t>
                </a:r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19142" y="3618669"/>
                <a:ext cx="3086165" cy="1234697"/>
              </a:xfrm>
              <a:prstGeom prst="rect">
                <a:avLst/>
              </a:prstGeom>
              <a:blipFill rotWithShape="0">
                <a:blip r:embed="rId3"/>
                <a:stretch>
                  <a:fillRect b="-4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Down Arrow 29"/>
          <p:cNvSpPr/>
          <p:nvPr/>
        </p:nvSpPr>
        <p:spPr>
          <a:xfrm rot="16200000">
            <a:off x="1714299" y="4058918"/>
            <a:ext cx="205964" cy="319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18202" y="3860722"/>
                <a:ext cx="1633718" cy="7562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8202" y="3860722"/>
                <a:ext cx="1633718" cy="75623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738567" y="5693487"/>
            <a:ext cx="12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cs typeface="B Nazanin" panose="00000400000000000000" pitchFamily="2" charset="-78"/>
              </a:rPr>
              <a:t>:</a:t>
            </a:r>
            <a:r>
              <a:rPr lang="en-US" dirty="0" smtClean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تابع لیاپانوف</a:t>
            </a:r>
            <a:endParaRPr lang="en-US" dirty="0">
              <a:cs typeface="B Nazanin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154550" y="5534326"/>
                <a:ext cx="3240360" cy="692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4550" y="5534326"/>
                <a:ext cx="3240360" cy="69256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 flipH="1">
            <a:off x="5250735" y="6226888"/>
            <a:ext cx="34028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16365" y="5301208"/>
                <a:ext cx="17506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≜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</m:e>
                        <m:sup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365" y="5301208"/>
                <a:ext cx="1750658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4617011" y="347085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54417" y="5749050"/>
                <a:ext cx="10385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417" y="5749050"/>
                <a:ext cx="1038550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16365" y="6054140"/>
                <a:ext cx="1984884" cy="654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𝑱</m:t>
                          </m:r>
                        </m:den>
                      </m:f>
                      <m:r>
                        <a:rPr lang="en-US" b="1" i="1"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365" y="6054140"/>
                <a:ext cx="1984884" cy="65447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Down Arrow 31"/>
          <p:cNvSpPr/>
          <p:nvPr/>
        </p:nvSpPr>
        <p:spPr>
          <a:xfrm rot="16200000">
            <a:off x="2860944" y="5718238"/>
            <a:ext cx="205964" cy="319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4" name="Rounded Rectangle 33">
            <a:hlinkClick r:id="rId14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35" name="Rounded Rectangle 34">
            <a:hlinkClick r:id="rId15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36" name="Rounded Rectangle 35">
            <a:hlinkClick r:id="rId16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37" name="Rounded Rectangle 36">
            <a:hlinkClick r:id="rId17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ounded Rectangle 37">
            <a:hlinkClick r:id="rId18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39" name="Rounded Rectangle 38">
            <a:hlinkClick r:id="rId18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 animBg="1"/>
      <p:bldP spid="3" grpId="0"/>
      <p:bldP spid="14" grpId="0"/>
      <p:bldP spid="4" grpId="0" animBg="1"/>
      <p:bldP spid="16" grpId="0"/>
      <p:bldP spid="17" grpId="0" animBg="1"/>
      <p:bldP spid="18" grpId="0"/>
      <p:bldP spid="25" grpId="0" animBg="1"/>
      <p:bldP spid="28" grpId="0"/>
      <p:bldP spid="5" grpId="0"/>
      <p:bldP spid="30" grpId="0" animBg="1"/>
      <p:bldP spid="6" grpId="0"/>
      <p:bldP spid="8" grpId="0"/>
      <p:bldP spid="9" grpId="0"/>
      <p:bldP spid="12" grpId="0"/>
      <p:bldP spid="29" grpId="0"/>
      <p:bldP spid="31" grpId="0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8676457" y="142852"/>
            <a:ext cx="273020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8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1196752"/>
            <a:ext cx="5493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 smtClean="0">
                <a:cs typeface="B Nazanin" panose="00000400000000000000" pitchFamily="2" charset="-78"/>
              </a:rPr>
              <a:t>تأثیر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2000" b="1" dirty="0" smtClean="0">
                <a:cs typeface="B Nazanin" panose="00000400000000000000" pitchFamily="2" charset="-78"/>
              </a:rPr>
              <a:t> بر عملکرد دینامیکی سیستم الکترومکانیکی </a:t>
            </a:r>
            <a:endParaRPr lang="en-US" b="1" dirty="0">
              <a:cs typeface="B Nazanin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76894" y="2126264"/>
                <a:ext cx="2601805" cy="378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𝐶𝑆𝐶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≜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𝐶𝑆𝐶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𝐶𝑆𝐶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894" y="2126264"/>
                <a:ext cx="2601805" cy="378309"/>
              </a:xfrm>
              <a:prstGeom prst="rect">
                <a:avLst/>
              </a:prstGeom>
              <a:blipFill rotWithShape="0">
                <a:blip r:embed="rId8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04868" y="2508930"/>
                <a:ext cx="3105862" cy="519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𝐶𝑆𝐶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𝐶𝑆𝐶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[−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𝐶𝑆𝐶</m:t>
                        </m:r>
                      </m:sub>
                    </m:sSub>
                  </m:oMath>
                </a14:m>
                <a:r>
                  <a:rPr lang="en-US" dirty="0" smtClean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𝐶𝑆𝐶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68" y="2508930"/>
                <a:ext cx="3105862" cy="519501"/>
              </a:xfrm>
              <a:prstGeom prst="rect">
                <a:avLst/>
              </a:prstGeom>
              <a:blipFill rotWithShape="0">
                <a:blip r:embed="rId9"/>
                <a:stretch>
                  <a:fillRect b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ight Arrow 15"/>
          <p:cNvSpPr/>
          <p:nvPr/>
        </p:nvSpPr>
        <p:spPr>
          <a:xfrm>
            <a:off x="3623945" y="2424326"/>
            <a:ext cx="504056" cy="260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55976" y="1988840"/>
            <a:ext cx="3988990" cy="13913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3145" y="3611074"/>
            <a:ext cx="4057650" cy="657225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3220212" y="3159532"/>
            <a:ext cx="1491758" cy="15121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4740435" y="3772162"/>
            <a:ext cx="504056" cy="260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64578" y="3663016"/>
            <a:ext cx="2643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افزایش انرژی پتانسیل سیستم</a:t>
            </a:r>
            <a:endParaRPr lang="en-US" dirty="0">
              <a:cs typeface="B Nazanin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385161" y="4797152"/>
                <a:ext cx="32045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a-IR" sz="2000" b="1" dirty="0" smtClean="0">
                    <a:cs typeface="B Nazanin" panose="00000400000000000000" pitchFamily="2" charset="-78"/>
                  </a:rPr>
                  <a:t>تأثیر</a:t>
                </a:r>
                <a:r>
                  <a:rPr lang="en-US" sz="2000" b="1" dirty="0" smtClean="0">
                    <a:cs typeface="B Nazanin" panose="00000400000000000000" pitchFamily="2" charset="-78"/>
                  </a:rPr>
                  <a:t> </a:t>
                </a:r>
                <a:r>
                  <a:rPr lang="fa-IR" sz="2000" b="1" dirty="0" smtClean="0">
                    <a:cs typeface="B Nazanin" panose="00000400000000000000" pitchFamily="2" charset="-78"/>
                  </a:rPr>
                  <a:t>ثابت زمانی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TCSC</a:t>
                </a:r>
                <a:r>
                  <a:rPr lang="fa-IR" sz="2000" b="1" dirty="0" smtClean="0">
                    <a:cs typeface="B Nazanin" panose="00000400000000000000" pitchFamily="2" charset="-7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sz="2000" b="1" i="1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  <m:t>𝑻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B Nazanin" panose="00000400000000000000" pitchFamily="2" charset="-78"/>
                          </a:rPr>
                          <m:t>𝑪𝑺𝑪</m:t>
                        </m:r>
                      </m:sub>
                    </m:sSub>
                  </m:oMath>
                </a14:m>
                <a:r>
                  <a:rPr lang="fa-IR" sz="2000" b="1" dirty="0" smtClean="0">
                    <a:cs typeface="B Nazanin" panose="00000400000000000000" pitchFamily="2" charset="-78"/>
                  </a:rPr>
                  <a:t>)</a:t>
                </a:r>
                <a:endParaRPr lang="en-US" b="1" dirty="0">
                  <a:cs typeface="B Nazanin" panose="00000400000000000000" pitchFamily="2" charset="-78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5161" y="4797152"/>
                <a:ext cx="3204511" cy="400110"/>
              </a:xfrm>
              <a:prstGeom prst="rect">
                <a:avLst/>
              </a:prstGeom>
              <a:blipFill rotWithShape="0">
                <a:blip r:embed="rId12"/>
                <a:stretch>
                  <a:fillRect t="-16667" b="-28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4867" y="5085184"/>
            <a:ext cx="2051035" cy="4702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04868" y="5805264"/>
                <a:ext cx="138001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𝐶𝑆𝐶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68" y="5805264"/>
                <a:ext cx="1380016" cy="369332"/>
              </a:xfrm>
              <a:prstGeom prst="rect">
                <a:avLst/>
              </a:prstGeom>
              <a:blipFill rotWithShape="0">
                <a:blip r:embed="rId1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ounded Rectangle 28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0" name="Rounded Rectangle 29">
            <a:hlinkClick r:id="rId15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31" name="Rounded Rectangle 30">
            <a:hlinkClick r:id="rId16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32" name="Rounded Rectangle 31">
            <a:hlinkClick r:id="rId17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33" name="Rounded Rectangle 32">
            <a:hlinkClick r:id="rId18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ounded Rectangle 33">
            <a:hlinkClick r:id="rId19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35" name="Rounded Rectangle 34">
            <a:hlinkClick r:id="rId19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3" grpId="0"/>
      <p:bldP spid="16" grpId="0" animBg="1"/>
      <p:bldP spid="11" grpId="0" animBg="1"/>
      <p:bldP spid="26" grpId="0" animBg="1"/>
      <p:bldP spid="12" grpId="0"/>
      <p:bldP spid="28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8676457" y="142852"/>
            <a:ext cx="273020" cy="369332"/>
          </a:xfrm>
          <a:prstGeom prst="rect">
            <a:avLst/>
          </a:prstGeom>
          <a:solidFill>
            <a:schemeClr val="bg2"/>
          </a:solidFill>
          <a:ln w="412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a-IR" b="1" dirty="0" smtClean="0">
                <a:cs typeface="B Nazanin" panose="00000400000000000000" pitchFamily="2" charset="-78"/>
              </a:rPr>
              <a:t>9</a:t>
            </a:r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295" y="808797"/>
            <a:ext cx="3735145" cy="2880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0138" y="3966657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38" y="3966657"/>
                <a:ext cx="936104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328813" y="3966657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حذف گشتاور سنکرون کننده</a:t>
            </a:r>
            <a:endParaRPr lang="en-US" dirty="0">
              <a:cs typeface="B Nazanin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92543" y="4752029"/>
                <a:ext cx="936104" cy="562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fa-IR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43" y="4752029"/>
                <a:ext cx="936104" cy="56297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144004" y="484885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حذف گشتاور میرا کننده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3807312" y="4021229"/>
            <a:ext cx="504056" cy="260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401798" y="3828156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cs typeface="B Nazanin" panose="00000400000000000000" pitchFamily="2" charset="-78"/>
              </a:rPr>
              <a:t>عدم تأثیر بر روی انرژی پتانسیل سیستم</a:t>
            </a:r>
            <a:endParaRPr lang="en-US" dirty="0">
              <a:cs typeface="B Nazanin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12408" y="5984522"/>
                <a:ext cx="17543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a-IR" dirty="0" smtClean="0">
                    <a:cs typeface="B Nazanin" panose="00000400000000000000" pitchFamily="2" charset="-78"/>
                  </a:rPr>
                  <a:t>تنظیم</a:t>
                </a:r>
                <a:r>
                  <a:rPr lang="fa-I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𝐶𝑆𝐶</m:t>
                        </m:r>
                      </m:sub>
                    </m:sSub>
                    <m:r>
                      <a:rPr lang="fa-IR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fa-IR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𝐶𝑆𝐶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408" y="5984522"/>
                <a:ext cx="1754378" cy="369332"/>
              </a:xfrm>
              <a:prstGeom prst="rect">
                <a:avLst/>
              </a:prstGeom>
              <a:blipFill rotWithShape="0">
                <a:blip r:embed="rId11"/>
                <a:stretch>
                  <a:fillRect t="-16667" r="-3136" b="-3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Arrow 18"/>
          <p:cNvSpPr/>
          <p:nvPr/>
        </p:nvSpPr>
        <p:spPr>
          <a:xfrm>
            <a:off x="2227295" y="6039096"/>
            <a:ext cx="504056" cy="260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852369" y="5846023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cs typeface="B Nazanin" panose="00000400000000000000" pitchFamily="2" charset="-78"/>
              </a:rPr>
              <a:t>تعیین میزان گشتاور سنکرون کننده و میرا کننده در سیستم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888206" y="115961"/>
            <a:ext cx="849318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معرفی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8" name="Rounded Rectangle 27">
            <a:hlinkClick r:id="rId12" action="ppaction://hlinksldjump"/>
          </p:cNvPr>
          <p:cNvSpPr/>
          <p:nvPr/>
        </p:nvSpPr>
        <p:spPr>
          <a:xfrm>
            <a:off x="7812359" y="115961"/>
            <a:ext cx="777313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مقدمه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29" name="Rounded Rectangle 28">
            <a:hlinkClick r:id="rId13" action="ppaction://hlinksldjump"/>
          </p:cNvPr>
          <p:cNvSpPr/>
          <p:nvPr/>
        </p:nvSpPr>
        <p:spPr>
          <a:xfrm>
            <a:off x="5459996" y="113204"/>
            <a:ext cx="135337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تحلیل پایداری گذرا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32" name="Rounded Rectangle 31">
            <a:hlinkClick r:id="rId14" action="ppaction://hlinksldjump"/>
          </p:cNvPr>
          <p:cNvSpPr/>
          <p:nvPr/>
        </p:nvSpPr>
        <p:spPr>
          <a:xfrm>
            <a:off x="3719854" y="113204"/>
            <a:ext cx="1665307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Nazanin" panose="00000400000000000000" pitchFamily="2" charset="-78"/>
              </a:rPr>
              <a:t>تأثیر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r>
              <a:rPr lang="fa-IR" sz="1400" dirty="0">
                <a:cs typeface="B Nazanin" panose="00000400000000000000" pitchFamily="2" charset="-78"/>
              </a:rPr>
              <a:t> در پایداری گذرای سیستم قدرت</a:t>
            </a:r>
            <a:endParaRPr lang="en-US" sz="1400" dirty="0">
              <a:cs typeface="B Nazanin" panose="00000400000000000000" pitchFamily="2" charset="-78"/>
            </a:endParaRPr>
          </a:p>
        </p:txBody>
      </p:sp>
      <p:sp>
        <p:nvSpPr>
          <p:cNvPr id="33" name="Rounded Rectangle 32">
            <a:hlinkClick r:id="rId15" action="ppaction://hlinksldjump"/>
          </p:cNvPr>
          <p:cNvSpPr/>
          <p:nvPr/>
        </p:nvSpPr>
        <p:spPr>
          <a:xfrm>
            <a:off x="2531645" y="115961"/>
            <a:ext cx="1145505" cy="428628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جایابی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ounded Rectangle 33">
            <a:hlinkClick r:id="rId16" action="ppaction://hlinksldjump"/>
          </p:cNvPr>
          <p:cNvSpPr/>
          <p:nvPr/>
        </p:nvSpPr>
        <p:spPr>
          <a:xfrm>
            <a:off x="1072682" y="113204"/>
            <a:ext cx="141626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200" dirty="0" smtClean="0">
                <a:cs typeface="B Nazanin" panose="00000400000000000000" pitchFamily="2" charset="-78"/>
              </a:rPr>
              <a:t>تعیین پارامترهای </a:t>
            </a:r>
            <a:r>
              <a:rPr lang="fa-IR" sz="1200" dirty="0">
                <a:cs typeface="B Nazanin" panose="00000400000000000000" pitchFamily="2" charset="-78"/>
              </a:rPr>
              <a:t>کنترل کننده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TCSC</a:t>
            </a:r>
          </a:p>
        </p:txBody>
      </p:sp>
      <p:sp>
        <p:nvSpPr>
          <p:cNvPr id="35" name="Rounded Rectangle 34">
            <a:hlinkClick r:id="rId16" action="ppaction://hlinksldjump"/>
          </p:cNvPr>
          <p:cNvSpPr/>
          <p:nvPr/>
        </p:nvSpPr>
        <p:spPr>
          <a:xfrm>
            <a:off x="73693" y="113204"/>
            <a:ext cx="912203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Nazanin" panose="00000400000000000000" pitchFamily="2" charset="-78"/>
              </a:rPr>
              <a:t>نتیجه گیری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3" grpId="0"/>
      <p:bldP spid="14" grpId="0"/>
      <p:bldP spid="15" grpId="0" animBg="1"/>
      <p:bldP spid="16" grpId="0"/>
      <p:bldP spid="5" grpId="0"/>
      <p:bldP spid="19" grpId="0" animBg="1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2122</TotalTime>
  <Words>1139</Words>
  <Application>Microsoft Office PowerPoint</Application>
  <PresentationFormat>On-screen Show (4:3)</PresentationFormat>
  <Paragraphs>302</Paragraphs>
  <Slides>24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Times New Roman</vt:lpstr>
      <vt:lpstr>Cambria Math</vt:lpstr>
      <vt:lpstr>Arial</vt:lpstr>
      <vt:lpstr>B Nazanin</vt:lpstr>
      <vt:lpstr>B Behnam 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Omid</dc:creator>
  <cp:lastModifiedBy>Mohammad</cp:lastModifiedBy>
  <cp:revision>166</cp:revision>
  <dcterms:created xsi:type="dcterms:W3CDTF">2014-02-12T04:26:14Z</dcterms:created>
  <dcterms:modified xsi:type="dcterms:W3CDTF">2020-06-11T21:13:08Z</dcterms:modified>
</cp:coreProperties>
</file>